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Average" panose="020B0604020202020204" charset="0"/>
      <p:regular r:id="rId8"/>
    </p:embeddedFont>
    <p:embeddedFont>
      <p:font typeface="Oswald" panose="020B0604020202020204" charset="0"/>
      <p:regular r:id="rId9"/>
      <p:bold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592824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1221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138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418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9006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9972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u="sng"/>
              <a:t>My </a:t>
            </a:r>
            <a:r>
              <a:rPr lang="en" b="1" u="sng"/>
              <a:t>$10,000</a:t>
            </a:r>
            <a:r>
              <a:rPr lang="en" u="sng"/>
              <a:t> Investment</a:t>
            </a:r>
          </a:p>
        </p:txBody>
      </p:sp>
      <p:sp>
        <p:nvSpPr>
          <p:cNvPr id="60" name="Shape 60"/>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r>
              <a:rPr lang="en" i="1"/>
              <a:t>Nhan Truong</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67950" y="4421450"/>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8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u="sng">
                <a:solidFill>
                  <a:srgbClr val="FFFFFF"/>
                </a:solidFill>
              </a:rPr>
              <a:t>Where Will My Money Go?</a:t>
            </a:r>
          </a:p>
          <a:p>
            <a:pPr lvl="0">
              <a:spcBef>
                <a:spcPts val="0"/>
              </a:spcBef>
              <a:buNone/>
            </a:pPr>
            <a:endParaRPr/>
          </a:p>
        </p:txBody>
      </p:sp>
      <p:sp>
        <p:nvSpPr>
          <p:cNvPr id="66" name="Shape 66"/>
          <p:cNvSpPr txBox="1">
            <a:spLocks noGrp="1"/>
          </p:cNvSpPr>
          <p:nvPr>
            <p:ph type="body" idx="1"/>
          </p:nvPr>
        </p:nvSpPr>
        <p:spPr>
          <a:xfrm>
            <a:off x="311700" y="1152475"/>
            <a:ext cx="3645300" cy="3416400"/>
          </a:xfrm>
          <a:prstGeom prst="rect">
            <a:avLst/>
          </a:prstGeom>
        </p:spPr>
        <p:txBody>
          <a:bodyPr lIns="91425" tIns="91425" rIns="91425" bIns="91425" anchor="t" anchorCtr="0">
            <a:noAutofit/>
          </a:bodyPr>
          <a:lstStyle/>
          <a:p>
            <a:pPr marL="457200" lvl="0" indent="-228600" rtl="0">
              <a:lnSpc>
                <a:spcPct val="200000"/>
              </a:lnSpc>
              <a:spcBef>
                <a:spcPts val="0"/>
              </a:spcBef>
              <a:spcAft>
                <a:spcPts val="0"/>
              </a:spcAft>
              <a:buClr>
                <a:srgbClr val="F3F3F3"/>
              </a:buClr>
              <a:buAutoNum type="arabicPeriod"/>
            </a:pPr>
            <a:r>
              <a:rPr lang="en">
                <a:solidFill>
                  <a:srgbClr val="F3F3F3"/>
                </a:solidFill>
              </a:rPr>
              <a:t>Buying a house</a:t>
            </a:r>
          </a:p>
          <a:p>
            <a:pPr marL="457200" lvl="0" indent="-228600" rtl="0">
              <a:lnSpc>
                <a:spcPct val="200000"/>
              </a:lnSpc>
              <a:spcBef>
                <a:spcPts val="0"/>
              </a:spcBef>
              <a:spcAft>
                <a:spcPts val="0"/>
              </a:spcAft>
              <a:buClr>
                <a:srgbClr val="F3F3F3"/>
              </a:buClr>
              <a:buAutoNum type="arabicPeriod"/>
            </a:pPr>
            <a:r>
              <a:rPr lang="en">
                <a:solidFill>
                  <a:srgbClr val="F3F3F3"/>
                </a:solidFill>
              </a:rPr>
              <a:t>Owning a cafe</a:t>
            </a:r>
          </a:p>
          <a:p>
            <a:pPr marL="457200" lvl="0" indent="-228600" rtl="0">
              <a:lnSpc>
                <a:spcPct val="200000"/>
              </a:lnSpc>
              <a:spcBef>
                <a:spcPts val="0"/>
              </a:spcBef>
              <a:spcAft>
                <a:spcPts val="0"/>
              </a:spcAft>
              <a:buClr>
                <a:srgbClr val="F3F3F3"/>
              </a:buClr>
              <a:buAutoNum type="arabicPeriod"/>
            </a:pPr>
            <a:r>
              <a:rPr lang="en">
                <a:solidFill>
                  <a:srgbClr val="F3F3F3"/>
                </a:solidFill>
              </a:rPr>
              <a:t>College</a:t>
            </a:r>
          </a:p>
          <a:p>
            <a:pPr marL="457200" lvl="0" indent="-228600" rtl="0">
              <a:lnSpc>
                <a:spcPct val="200000"/>
              </a:lnSpc>
              <a:spcBef>
                <a:spcPts val="0"/>
              </a:spcBef>
              <a:spcAft>
                <a:spcPts val="0"/>
              </a:spcAft>
              <a:buClr>
                <a:srgbClr val="F3F3F3"/>
              </a:buClr>
              <a:buAutoNum type="arabicPeriod"/>
            </a:pPr>
            <a:r>
              <a:rPr lang="en">
                <a:solidFill>
                  <a:srgbClr val="F3F3F3"/>
                </a:solidFill>
              </a:rPr>
              <a:t>Car</a:t>
            </a:r>
          </a:p>
          <a:p>
            <a:pPr marL="457200" lvl="0" indent="-228600" rtl="0">
              <a:lnSpc>
                <a:spcPct val="200000"/>
              </a:lnSpc>
              <a:spcBef>
                <a:spcPts val="0"/>
              </a:spcBef>
              <a:spcAft>
                <a:spcPts val="0"/>
              </a:spcAft>
              <a:buClr>
                <a:srgbClr val="F3F3F3"/>
              </a:buClr>
              <a:buAutoNum type="arabicPeriod"/>
            </a:pPr>
            <a:r>
              <a:rPr lang="en">
                <a:solidFill>
                  <a:srgbClr val="F3F3F3"/>
                </a:solidFill>
              </a:rPr>
              <a:t>Vacation/Travel</a:t>
            </a:r>
          </a:p>
          <a:p>
            <a:pPr lvl="0">
              <a:spcBef>
                <a:spcPts val="0"/>
              </a:spcBef>
              <a:spcAft>
                <a:spcPts val="0"/>
              </a:spcAft>
              <a:buNone/>
            </a:pPr>
            <a:endParaRPr>
              <a:solidFill>
                <a:srgbClr val="F3F3F3"/>
              </a:solidFill>
            </a:endParaRPr>
          </a:p>
        </p:txBody>
      </p:sp>
      <p:sp>
        <p:nvSpPr>
          <p:cNvPr id="67" name="Shape 67"/>
          <p:cNvSpPr txBox="1"/>
          <p:nvPr/>
        </p:nvSpPr>
        <p:spPr>
          <a:xfrm>
            <a:off x="4816900" y="1152475"/>
            <a:ext cx="3248700" cy="3416400"/>
          </a:xfrm>
          <a:prstGeom prst="rect">
            <a:avLst/>
          </a:prstGeom>
          <a:noFill/>
          <a:ln>
            <a:noFill/>
          </a:ln>
        </p:spPr>
        <p:txBody>
          <a:bodyPr lIns="91425" tIns="91425" rIns="91425" bIns="91425" anchor="t" anchorCtr="0">
            <a:noAutofit/>
          </a:bodyPr>
          <a:lstStyle/>
          <a:p>
            <a:pPr marL="457200" lvl="0" indent="-342900" rtl="0">
              <a:lnSpc>
                <a:spcPct val="200000"/>
              </a:lnSpc>
              <a:spcBef>
                <a:spcPts val="0"/>
              </a:spcBef>
              <a:buClr>
                <a:srgbClr val="F3F3F3"/>
              </a:buClr>
              <a:buSzPct val="100000"/>
              <a:buFont typeface="Average"/>
              <a:buAutoNum type="arabicPeriod" startAt="6"/>
            </a:pPr>
            <a:r>
              <a:rPr lang="en" sz="1800">
                <a:solidFill>
                  <a:srgbClr val="F3F3F3"/>
                </a:solidFill>
                <a:latin typeface="Average"/>
                <a:ea typeface="Average"/>
                <a:cs typeface="Average"/>
                <a:sym typeface="Average"/>
              </a:rPr>
              <a:t>Shopping</a:t>
            </a:r>
          </a:p>
          <a:p>
            <a:pPr marL="457200" lvl="0" indent="-342900" rtl="0">
              <a:lnSpc>
                <a:spcPct val="200000"/>
              </a:lnSpc>
              <a:spcBef>
                <a:spcPts val="0"/>
              </a:spcBef>
              <a:buClr>
                <a:srgbClr val="F3F3F3"/>
              </a:buClr>
              <a:buSzPct val="100000"/>
              <a:buFont typeface="Average"/>
              <a:buAutoNum type="arabicPeriod" startAt="6"/>
            </a:pPr>
            <a:r>
              <a:rPr lang="en" sz="1800">
                <a:solidFill>
                  <a:srgbClr val="F3F3F3"/>
                </a:solidFill>
                <a:latin typeface="Average"/>
                <a:ea typeface="Average"/>
                <a:cs typeface="Average"/>
                <a:sym typeface="Average"/>
              </a:rPr>
              <a:t>Food</a:t>
            </a:r>
          </a:p>
          <a:p>
            <a:pPr marL="457200" lvl="0" indent="-342900" rtl="0">
              <a:lnSpc>
                <a:spcPct val="200000"/>
              </a:lnSpc>
              <a:spcBef>
                <a:spcPts val="0"/>
              </a:spcBef>
              <a:buClr>
                <a:srgbClr val="F3F3F3"/>
              </a:buClr>
              <a:buSzPct val="100000"/>
              <a:buFont typeface="Average"/>
              <a:buAutoNum type="arabicPeriod" startAt="6"/>
            </a:pPr>
            <a:r>
              <a:rPr lang="en" sz="1800">
                <a:solidFill>
                  <a:srgbClr val="F3F3F3"/>
                </a:solidFill>
                <a:latin typeface="Average"/>
                <a:ea typeface="Average"/>
                <a:cs typeface="Average"/>
                <a:sym typeface="Average"/>
              </a:rPr>
              <a:t>Concerts</a:t>
            </a:r>
          </a:p>
          <a:p>
            <a:pPr marL="457200" lvl="0" indent="-342900" rtl="0">
              <a:lnSpc>
                <a:spcPct val="200000"/>
              </a:lnSpc>
              <a:spcBef>
                <a:spcPts val="0"/>
              </a:spcBef>
              <a:buClr>
                <a:srgbClr val="F3F3F3"/>
              </a:buClr>
              <a:buSzPct val="100000"/>
              <a:buFont typeface="Average"/>
              <a:buAutoNum type="arabicPeriod" startAt="6"/>
            </a:pPr>
            <a:r>
              <a:rPr lang="en" sz="1800">
                <a:solidFill>
                  <a:srgbClr val="F3F3F3"/>
                </a:solidFill>
                <a:latin typeface="Average"/>
                <a:ea typeface="Average"/>
                <a:cs typeface="Average"/>
                <a:sym typeface="Average"/>
              </a:rPr>
              <a:t>Gifts</a:t>
            </a:r>
          </a:p>
          <a:p>
            <a:pPr marL="457200" lvl="0" indent="-342900" rtl="0">
              <a:lnSpc>
                <a:spcPct val="200000"/>
              </a:lnSpc>
              <a:spcBef>
                <a:spcPts val="0"/>
              </a:spcBef>
              <a:buClr>
                <a:srgbClr val="F3F3F3"/>
              </a:buClr>
              <a:buSzPct val="100000"/>
              <a:buFont typeface="Average"/>
              <a:buAutoNum type="arabicPeriod" startAt="6"/>
            </a:pPr>
            <a:r>
              <a:rPr lang="en" sz="1800">
                <a:solidFill>
                  <a:srgbClr val="F3F3F3"/>
                </a:solidFill>
                <a:latin typeface="Average"/>
                <a:ea typeface="Average"/>
                <a:cs typeface="Average"/>
                <a:sym typeface="Average"/>
              </a:rPr>
              <a:t>Charity</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2700" y="4377089"/>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5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u="sng">
                <a:solidFill>
                  <a:srgbClr val="FFFFFF"/>
                </a:solidFill>
              </a:rPr>
              <a:t>Where Will My Money Go?</a:t>
            </a:r>
          </a:p>
          <a:p>
            <a:pPr lvl="0" rtl="0">
              <a:spcBef>
                <a:spcPts val="0"/>
              </a:spcBef>
              <a:buNone/>
            </a:pPr>
            <a:endParaRPr/>
          </a:p>
        </p:txBody>
      </p:sp>
      <p:sp>
        <p:nvSpPr>
          <p:cNvPr id="73" name="Shape 73"/>
          <p:cNvSpPr txBox="1">
            <a:spLocks noGrp="1"/>
          </p:cNvSpPr>
          <p:nvPr>
            <p:ph type="body" idx="1"/>
          </p:nvPr>
        </p:nvSpPr>
        <p:spPr>
          <a:xfrm>
            <a:off x="311700" y="1152475"/>
            <a:ext cx="3645300" cy="3416400"/>
          </a:xfrm>
          <a:prstGeom prst="rect">
            <a:avLst/>
          </a:prstGeom>
        </p:spPr>
        <p:txBody>
          <a:bodyPr lIns="91425" tIns="91425" rIns="91425" bIns="91425" anchor="t" anchorCtr="0">
            <a:noAutofit/>
          </a:bodyPr>
          <a:lstStyle/>
          <a:p>
            <a:pPr marL="457200" lvl="0" indent="-228600" rtl="0">
              <a:lnSpc>
                <a:spcPct val="200000"/>
              </a:lnSpc>
              <a:spcBef>
                <a:spcPts val="0"/>
              </a:spcBef>
              <a:spcAft>
                <a:spcPts val="0"/>
              </a:spcAft>
              <a:buClr>
                <a:srgbClr val="F3F3F3"/>
              </a:buClr>
              <a:buAutoNum type="arabicPeriod"/>
            </a:pPr>
            <a:r>
              <a:rPr lang="en">
                <a:solidFill>
                  <a:srgbClr val="F3F3F3"/>
                </a:solidFill>
              </a:rPr>
              <a:t>Buying a house </a:t>
            </a:r>
            <a:r>
              <a:rPr lang="en" b="1" i="1">
                <a:solidFill>
                  <a:srgbClr val="F1C232"/>
                </a:solidFill>
              </a:rPr>
              <a:t>20%</a:t>
            </a:r>
          </a:p>
          <a:p>
            <a:pPr marL="457200" lvl="0" indent="-228600" rtl="0">
              <a:lnSpc>
                <a:spcPct val="200000"/>
              </a:lnSpc>
              <a:spcBef>
                <a:spcPts val="0"/>
              </a:spcBef>
              <a:spcAft>
                <a:spcPts val="0"/>
              </a:spcAft>
              <a:buClr>
                <a:srgbClr val="F3F3F3"/>
              </a:buClr>
              <a:buAutoNum type="arabicPeriod"/>
            </a:pPr>
            <a:r>
              <a:rPr lang="en">
                <a:solidFill>
                  <a:srgbClr val="F3F3F3"/>
                </a:solidFill>
              </a:rPr>
              <a:t>Owning a cafe </a:t>
            </a:r>
            <a:r>
              <a:rPr lang="en" b="1" i="1">
                <a:solidFill>
                  <a:srgbClr val="F1C232"/>
                </a:solidFill>
              </a:rPr>
              <a:t>15%</a:t>
            </a:r>
          </a:p>
          <a:p>
            <a:pPr marL="457200" lvl="0" indent="-228600" rtl="0">
              <a:lnSpc>
                <a:spcPct val="200000"/>
              </a:lnSpc>
              <a:spcBef>
                <a:spcPts val="0"/>
              </a:spcBef>
              <a:spcAft>
                <a:spcPts val="0"/>
              </a:spcAft>
              <a:buClr>
                <a:srgbClr val="F3F3F3"/>
              </a:buClr>
              <a:buAutoNum type="arabicPeriod"/>
            </a:pPr>
            <a:r>
              <a:rPr lang="en">
                <a:solidFill>
                  <a:srgbClr val="F3F3F3"/>
                </a:solidFill>
              </a:rPr>
              <a:t>College </a:t>
            </a:r>
            <a:r>
              <a:rPr lang="en" b="1" i="1">
                <a:solidFill>
                  <a:srgbClr val="F1C232"/>
                </a:solidFill>
              </a:rPr>
              <a:t>15%</a:t>
            </a:r>
          </a:p>
          <a:p>
            <a:pPr marL="457200" lvl="0" indent="-228600" rtl="0">
              <a:lnSpc>
                <a:spcPct val="200000"/>
              </a:lnSpc>
              <a:spcBef>
                <a:spcPts val="0"/>
              </a:spcBef>
              <a:spcAft>
                <a:spcPts val="0"/>
              </a:spcAft>
              <a:buClr>
                <a:srgbClr val="F3F3F3"/>
              </a:buClr>
              <a:buAutoNum type="arabicPeriod"/>
            </a:pPr>
            <a:r>
              <a:rPr lang="en">
                <a:solidFill>
                  <a:srgbClr val="F3F3F3"/>
                </a:solidFill>
              </a:rPr>
              <a:t>Car </a:t>
            </a:r>
            <a:r>
              <a:rPr lang="en" b="1" i="1">
                <a:solidFill>
                  <a:srgbClr val="F1C232"/>
                </a:solidFill>
              </a:rPr>
              <a:t>12%</a:t>
            </a:r>
          </a:p>
          <a:p>
            <a:pPr marL="457200" lvl="0" indent="-228600" rtl="0">
              <a:lnSpc>
                <a:spcPct val="200000"/>
              </a:lnSpc>
              <a:spcBef>
                <a:spcPts val="0"/>
              </a:spcBef>
              <a:spcAft>
                <a:spcPts val="0"/>
              </a:spcAft>
              <a:buClr>
                <a:srgbClr val="F3F3F3"/>
              </a:buClr>
              <a:buAutoNum type="arabicPeriod"/>
            </a:pPr>
            <a:r>
              <a:rPr lang="en">
                <a:solidFill>
                  <a:srgbClr val="F3F3F3"/>
                </a:solidFill>
              </a:rPr>
              <a:t>Vacation/Travel </a:t>
            </a:r>
            <a:r>
              <a:rPr lang="en" b="1" i="1">
                <a:solidFill>
                  <a:srgbClr val="F1C232"/>
                </a:solidFill>
              </a:rPr>
              <a:t>11%</a:t>
            </a:r>
          </a:p>
          <a:p>
            <a:pPr lvl="0" rtl="0">
              <a:spcBef>
                <a:spcPts val="0"/>
              </a:spcBef>
              <a:spcAft>
                <a:spcPts val="0"/>
              </a:spcAft>
              <a:buNone/>
            </a:pPr>
            <a:endParaRPr>
              <a:solidFill>
                <a:srgbClr val="F3F3F3"/>
              </a:solidFill>
            </a:endParaRPr>
          </a:p>
        </p:txBody>
      </p:sp>
      <p:sp>
        <p:nvSpPr>
          <p:cNvPr id="74" name="Shape 74"/>
          <p:cNvSpPr txBox="1"/>
          <p:nvPr/>
        </p:nvSpPr>
        <p:spPr>
          <a:xfrm>
            <a:off x="4816900" y="1152475"/>
            <a:ext cx="3248700" cy="3416400"/>
          </a:xfrm>
          <a:prstGeom prst="rect">
            <a:avLst/>
          </a:prstGeom>
          <a:noFill/>
          <a:ln>
            <a:noFill/>
          </a:ln>
        </p:spPr>
        <p:txBody>
          <a:bodyPr lIns="91425" tIns="91425" rIns="91425" bIns="91425" anchor="t" anchorCtr="0">
            <a:noAutofit/>
          </a:bodyPr>
          <a:lstStyle/>
          <a:p>
            <a:pPr marL="457200" lvl="0" indent="-342900" rtl="0">
              <a:lnSpc>
                <a:spcPct val="200000"/>
              </a:lnSpc>
              <a:spcBef>
                <a:spcPts val="0"/>
              </a:spcBef>
              <a:buClr>
                <a:srgbClr val="F3F3F3"/>
              </a:buClr>
              <a:buSzPct val="100000"/>
              <a:buFont typeface="Average"/>
              <a:buAutoNum type="arabicPeriod" startAt="6"/>
            </a:pPr>
            <a:r>
              <a:rPr lang="en" sz="1800">
                <a:solidFill>
                  <a:srgbClr val="F3F3F3"/>
                </a:solidFill>
                <a:latin typeface="Average"/>
                <a:ea typeface="Average"/>
                <a:cs typeface="Average"/>
                <a:sym typeface="Average"/>
              </a:rPr>
              <a:t>Shopping </a:t>
            </a:r>
            <a:r>
              <a:rPr lang="en" sz="1800" b="1" i="1">
                <a:solidFill>
                  <a:srgbClr val="F1C232"/>
                </a:solidFill>
                <a:latin typeface="Average"/>
                <a:ea typeface="Average"/>
                <a:cs typeface="Average"/>
                <a:sym typeface="Average"/>
              </a:rPr>
              <a:t>10%</a:t>
            </a:r>
          </a:p>
          <a:p>
            <a:pPr marL="457200" lvl="0" indent="-342900" rtl="0">
              <a:lnSpc>
                <a:spcPct val="200000"/>
              </a:lnSpc>
              <a:spcBef>
                <a:spcPts val="0"/>
              </a:spcBef>
              <a:buClr>
                <a:srgbClr val="F3F3F3"/>
              </a:buClr>
              <a:buSzPct val="100000"/>
              <a:buFont typeface="Average"/>
              <a:buAutoNum type="arabicPeriod" startAt="6"/>
            </a:pPr>
            <a:r>
              <a:rPr lang="en" sz="1800">
                <a:solidFill>
                  <a:srgbClr val="F3F3F3"/>
                </a:solidFill>
                <a:latin typeface="Average"/>
                <a:ea typeface="Average"/>
                <a:cs typeface="Average"/>
                <a:sym typeface="Average"/>
              </a:rPr>
              <a:t>Food </a:t>
            </a:r>
            <a:r>
              <a:rPr lang="en" sz="1800" b="1" i="1">
                <a:solidFill>
                  <a:srgbClr val="F1C232"/>
                </a:solidFill>
                <a:latin typeface="Average"/>
                <a:ea typeface="Average"/>
                <a:cs typeface="Average"/>
                <a:sym typeface="Average"/>
              </a:rPr>
              <a:t>9%</a:t>
            </a:r>
          </a:p>
          <a:p>
            <a:pPr marL="457200" lvl="0" indent="-342900" rtl="0">
              <a:lnSpc>
                <a:spcPct val="200000"/>
              </a:lnSpc>
              <a:spcBef>
                <a:spcPts val="0"/>
              </a:spcBef>
              <a:buClr>
                <a:srgbClr val="F3F3F3"/>
              </a:buClr>
              <a:buSzPct val="100000"/>
              <a:buFont typeface="Average"/>
              <a:buAutoNum type="arabicPeriod" startAt="6"/>
            </a:pPr>
            <a:r>
              <a:rPr lang="en" sz="1800">
                <a:solidFill>
                  <a:srgbClr val="F3F3F3"/>
                </a:solidFill>
                <a:latin typeface="Average"/>
                <a:ea typeface="Average"/>
                <a:cs typeface="Average"/>
                <a:sym typeface="Average"/>
              </a:rPr>
              <a:t>Concerts </a:t>
            </a:r>
            <a:r>
              <a:rPr lang="en" sz="1800" b="1" i="1">
                <a:solidFill>
                  <a:srgbClr val="F1C232"/>
                </a:solidFill>
                <a:latin typeface="Average"/>
                <a:ea typeface="Average"/>
                <a:cs typeface="Average"/>
                <a:sym typeface="Average"/>
              </a:rPr>
              <a:t>5%</a:t>
            </a:r>
          </a:p>
          <a:p>
            <a:pPr marL="457200" lvl="0" indent="-342900" rtl="0">
              <a:lnSpc>
                <a:spcPct val="200000"/>
              </a:lnSpc>
              <a:spcBef>
                <a:spcPts val="0"/>
              </a:spcBef>
              <a:buClr>
                <a:srgbClr val="F3F3F3"/>
              </a:buClr>
              <a:buSzPct val="100000"/>
              <a:buFont typeface="Average"/>
              <a:buAutoNum type="arabicPeriod" startAt="6"/>
            </a:pPr>
            <a:r>
              <a:rPr lang="en" sz="1800">
                <a:solidFill>
                  <a:srgbClr val="F3F3F3"/>
                </a:solidFill>
                <a:latin typeface="Average"/>
                <a:ea typeface="Average"/>
                <a:cs typeface="Average"/>
                <a:sym typeface="Average"/>
              </a:rPr>
              <a:t>Gifts </a:t>
            </a:r>
            <a:r>
              <a:rPr lang="en" sz="1800" b="1" i="1">
                <a:solidFill>
                  <a:srgbClr val="F1C232"/>
                </a:solidFill>
                <a:latin typeface="Average"/>
                <a:ea typeface="Average"/>
                <a:cs typeface="Average"/>
                <a:sym typeface="Average"/>
              </a:rPr>
              <a:t>2%</a:t>
            </a:r>
          </a:p>
          <a:p>
            <a:pPr marL="457200" lvl="0" indent="-342900" rtl="0">
              <a:lnSpc>
                <a:spcPct val="200000"/>
              </a:lnSpc>
              <a:spcBef>
                <a:spcPts val="0"/>
              </a:spcBef>
              <a:buClr>
                <a:srgbClr val="F3F3F3"/>
              </a:buClr>
              <a:buSzPct val="100000"/>
              <a:buFont typeface="Average"/>
              <a:buAutoNum type="arabicPeriod" startAt="6"/>
            </a:pPr>
            <a:r>
              <a:rPr lang="en" sz="1800">
                <a:solidFill>
                  <a:srgbClr val="F3F3F3"/>
                </a:solidFill>
                <a:latin typeface="Average"/>
                <a:ea typeface="Average"/>
                <a:cs typeface="Average"/>
                <a:sym typeface="Average"/>
              </a:rPr>
              <a:t>Charity </a:t>
            </a:r>
            <a:r>
              <a:rPr lang="en" sz="1800" b="1" i="1">
                <a:solidFill>
                  <a:srgbClr val="F1C232"/>
                </a:solidFill>
                <a:latin typeface="Average"/>
                <a:ea typeface="Average"/>
                <a:cs typeface="Average"/>
                <a:sym typeface="Average"/>
              </a:rPr>
              <a:t>1%</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2700" y="4356541"/>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u="sng"/>
              <a:t>Graph Representation</a:t>
            </a:r>
          </a:p>
        </p:txBody>
      </p:sp>
      <p:pic>
        <p:nvPicPr>
          <p:cNvPr id="80" name="Shape 80"/>
          <p:cNvPicPr preferRelativeResize="0"/>
          <p:nvPr/>
        </p:nvPicPr>
        <p:blipFill rotWithShape="1">
          <a:blip r:embed="rId5">
            <a:alphaModFix/>
          </a:blip>
          <a:srcRect l="17546" t="13317" r="19564" b="15578"/>
          <a:stretch/>
        </p:blipFill>
        <p:spPr>
          <a:xfrm>
            <a:off x="2027975" y="1195950"/>
            <a:ext cx="4749349" cy="3318675"/>
          </a:xfrm>
          <a:prstGeom prst="rect">
            <a:avLst/>
          </a:prstGeom>
          <a:noFill/>
          <a:ln>
            <a:noFill/>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2700" y="4414249"/>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3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u="sng"/>
              <a:t>Summary</a:t>
            </a:r>
          </a:p>
        </p:txBody>
      </p:sp>
      <p:sp>
        <p:nvSpPr>
          <p:cNvPr id="86" name="Shape 8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0" lvl="0" indent="0">
              <a:lnSpc>
                <a:spcPct val="150000"/>
              </a:lnSpc>
              <a:spcBef>
                <a:spcPts val="0"/>
              </a:spcBef>
              <a:spcAft>
                <a:spcPts val="0"/>
              </a:spcAft>
              <a:buNone/>
            </a:pPr>
            <a:r>
              <a:rPr lang="en">
                <a:solidFill>
                  <a:srgbClr val="FFFFFF"/>
                </a:solidFill>
              </a:rPr>
              <a:t>I want to first invest in buying a new house for my parents and my siblings to live in because they are getting older and older so they cannot go up three flights of stairs anymore without feeling tired or pain. Then, I also want to help my parents by building a family business (cafe) so they would not need to work for other people. Next, I want to go to college, without needing to pay for many college loans. Every item below that becomes optional to me, to be honest, because I want my family to be happy first and for my education to be accessible, and so everything else becomes secondary to those. I believe that a life well-live is a life debt-free.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2700" y="4419373"/>
            <a:ext cx="609600" cy="609600"/>
          </a:xfrm>
          <a:prstGeom prst="rect">
            <a:avLst/>
          </a:prstGeom>
        </p:spPr>
      </p:pic>
    </p:spTree>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0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Words>
  <Application>Microsoft Office PowerPoint</Application>
  <PresentationFormat>On-screen Show (16:9)</PresentationFormat>
  <Paragraphs>27</Paragraphs>
  <Slides>5</Slides>
  <Notes>5</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Average</vt:lpstr>
      <vt:lpstr>Oswald</vt:lpstr>
      <vt:lpstr>Arial</vt:lpstr>
      <vt:lpstr>slate</vt:lpstr>
      <vt:lpstr>My $10,000 Investment</vt:lpstr>
      <vt:lpstr>Where Will My Money Go? </vt:lpstr>
      <vt:lpstr>Where Will My Money Go? </vt:lpstr>
      <vt:lpstr>Graph Representation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$10,000 Investment</dc:title>
  <cp:lastModifiedBy>Guest</cp:lastModifiedBy>
  <cp:revision>1</cp:revision>
  <dcterms:modified xsi:type="dcterms:W3CDTF">2016-04-07T17:10:32Z</dcterms:modified>
</cp:coreProperties>
</file>